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2" r:id="rId7"/>
    <p:sldId id="263" r:id="rId8"/>
    <p:sldId id="261" r:id="rId9"/>
    <p:sldId id="264" r:id="rId10"/>
    <p:sldId id="260" r:id="rId11"/>
  </p:sldIdLst>
  <p:sldSz cx="9144000" cy="5143500" type="screen16x9"/>
  <p:notesSz cx="6858000" cy="9144000"/>
  <p:embeddedFontLst>
    <p:embeddedFont>
      <p:font typeface="Dosis" pitchFamily="2" charset="77"/>
      <p:regular r:id="rId13"/>
      <p:bold r:id="rId14"/>
    </p:embeddedFont>
    <p:embeddedFont>
      <p:font typeface="Roboto" panose="02000000000000000000" pitchFamily="2" charset="0"/>
      <p:regular r:id="rId15"/>
      <p:bold r:id="rId16"/>
      <p:italic r:id="rId17"/>
      <p:boldItalic r:id="rId18"/>
    </p:embeddedFont>
    <p:embeddedFont>
      <p:font typeface="Roboto Black" panose="02000000000000000000" pitchFamily="2" charset="0"/>
      <p:bold r:id="rId19"/>
      <p:italic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p:restoredTop sz="96327"/>
  </p:normalViewPr>
  <p:slideViewPr>
    <p:cSldViewPr snapToGrid="0">
      <p:cViewPr>
        <p:scale>
          <a:sx n="210" d="100"/>
          <a:sy n="210" d="100"/>
        </p:scale>
        <p:origin x="872"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91853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821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da-DK" sz="5600" dirty="0">
                <a:solidFill>
                  <a:schemeClr val="lt1"/>
                </a:solidFill>
                <a:latin typeface="Roboto Black"/>
                <a:ea typeface="Roboto Black"/>
                <a:cs typeface="Roboto Black"/>
                <a:sym typeface="Roboto Black"/>
              </a:rPr>
              <a:t>User </a:t>
            </a:r>
            <a:r>
              <a:rPr lang="da-DK" sz="5600" dirty="0" err="1">
                <a:solidFill>
                  <a:schemeClr val="lt1"/>
                </a:solidFill>
                <a:latin typeface="Roboto Black"/>
                <a:ea typeface="Roboto Black"/>
                <a:cs typeface="Roboto Black"/>
                <a:sym typeface="Roboto Black"/>
              </a:rPr>
              <a:t>Churn</a:t>
            </a:r>
            <a:r>
              <a:rPr lang="da-DK" sz="5600" dirty="0">
                <a:solidFill>
                  <a:schemeClr val="lt1"/>
                </a:solidFill>
                <a:latin typeface="Roboto Black"/>
                <a:ea typeface="Roboto Black"/>
                <a:cs typeface="Roboto Black"/>
                <a:sym typeface="Roboto Black"/>
              </a:rPr>
              <a:t> </a:t>
            </a:r>
            <a:r>
              <a:rPr lang="da-DK" sz="5600" dirty="0" err="1">
                <a:solidFill>
                  <a:schemeClr val="lt1"/>
                </a:solidFill>
                <a:latin typeface="Roboto Black"/>
                <a:ea typeface="Roboto Black"/>
                <a:cs typeface="Roboto Black"/>
                <a:sym typeface="Roboto Black"/>
              </a:rPr>
              <a:t>Codeflix</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Jens Raunstrup</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11/04/2023</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Get familiar with the company</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What is the overall churn trend since the company started?</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Compare the </a:t>
            </a:r>
            <a:r>
              <a:rPr lang="en" sz="2400" dirty="0" err="1">
                <a:solidFill>
                  <a:srgbClr val="222222"/>
                </a:solidFill>
                <a:highlight>
                  <a:srgbClr val="FFFFFF"/>
                </a:highlight>
                <a:latin typeface="Roboto"/>
                <a:ea typeface="Roboto"/>
                <a:cs typeface="Roboto"/>
                <a:sym typeface="Roboto"/>
              </a:rPr>
              <a:t>ch</a:t>
            </a:r>
            <a:r>
              <a:rPr lang="da-DK" sz="2400" dirty="0">
                <a:solidFill>
                  <a:srgbClr val="222222"/>
                </a:solidFill>
                <a:highlight>
                  <a:srgbClr val="FFFFFF"/>
                </a:highlight>
                <a:latin typeface="Roboto"/>
                <a:ea typeface="Roboto"/>
                <a:cs typeface="Roboto"/>
                <a:sym typeface="Roboto"/>
              </a:rPr>
              <a:t>ur</a:t>
            </a:r>
            <a:r>
              <a:rPr lang="en" sz="2400" dirty="0">
                <a:solidFill>
                  <a:srgbClr val="222222"/>
                </a:solidFill>
                <a:highlight>
                  <a:srgbClr val="FFFFFF"/>
                </a:highlight>
                <a:latin typeface="Roboto"/>
                <a:ea typeface="Roboto"/>
                <a:cs typeface="Roboto"/>
                <a:sym typeface="Roboto"/>
              </a:rPr>
              <a:t>n rate between user segments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Get familiar with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da-DK" sz="2400" b="1" dirty="0">
                <a:solidFill>
                  <a:srgbClr val="295269"/>
                </a:solidFill>
                <a:latin typeface="Roboto"/>
                <a:ea typeface="Roboto"/>
                <a:cs typeface="Roboto"/>
                <a:sym typeface="Roboto"/>
              </a:rPr>
              <a:t>1. </a:t>
            </a:r>
            <a:r>
              <a:rPr lang="da-DK" sz="2400" b="1" dirty="0" err="1">
                <a:solidFill>
                  <a:srgbClr val="295269"/>
                </a:solidFill>
                <a:latin typeface="Roboto"/>
                <a:ea typeface="Roboto"/>
                <a:cs typeface="Roboto"/>
                <a:sym typeface="Roboto"/>
              </a:rPr>
              <a:t>Get</a:t>
            </a:r>
            <a:r>
              <a:rPr lang="da-DK" sz="2400" b="1" dirty="0">
                <a:solidFill>
                  <a:srgbClr val="295269"/>
                </a:solidFill>
                <a:latin typeface="Roboto"/>
                <a:ea typeface="Roboto"/>
                <a:cs typeface="Roboto"/>
                <a:sym typeface="Roboto"/>
              </a:rPr>
              <a:t> </a:t>
            </a:r>
            <a:r>
              <a:rPr lang="da-DK" sz="2400" b="1" dirty="0" err="1">
                <a:solidFill>
                  <a:srgbClr val="295269"/>
                </a:solidFill>
                <a:latin typeface="Roboto"/>
                <a:ea typeface="Roboto"/>
                <a:cs typeface="Roboto"/>
                <a:sym typeface="Roboto"/>
              </a:rPr>
              <a:t>familiar</a:t>
            </a:r>
            <a:r>
              <a:rPr lang="da-DK" sz="2400" b="1" dirty="0">
                <a:solidFill>
                  <a:srgbClr val="295269"/>
                </a:solidFill>
                <a:latin typeface="Roboto"/>
                <a:ea typeface="Roboto"/>
                <a:cs typeface="Roboto"/>
                <a:sym typeface="Roboto"/>
              </a:rPr>
              <a:t> with the </a:t>
            </a:r>
            <a:r>
              <a:rPr lang="da-DK" sz="2400" b="1" dirty="0" err="1">
                <a:solidFill>
                  <a:srgbClr val="295269"/>
                </a:solidFill>
                <a:latin typeface="Roboto"/>
                <a:ea typeface="Roboto"/>
                <a:cs typeface="Roboto"/>
                <a:sym typeface="Roboto"/>
              </a:rPr>
              <a:t>company</a:t>
            </a:r>
            <a:endParaRPr lang="da-DK"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457200" lvl="0" indent="-304800" rtl="0">
              <a:lnSpc>
                <a:spcPct val="115000"/>
              </a:lnSpc>
              <a:spcBef>
                <a:spcPts val="0"/>
              </a:spcBef>
              <a:spcAft>
                <a:spcPts val="0"/>
              </a:spcAft>
              <a:buSzPts val="1200"/>
              <a:buFont typeface="Roboto"/>
              <a:buChar char="●"/>
            </a:pPr>
            <a:r>
              <a:rPr lang="en-GB" sz="1200" dirty="0">
                <a:latin typeface="Roboto"/>
                <a:ea typeface="Roboto"/>
                <a:cs typeface="Roboto"/>
                <a:sym typeface="Roboto"/>
              </a:rPr>
              <a:t>How many months has the company been operating? Which months do you have enough information to calculate a churn rate? </a:t>
            </a:r>
          </a:p>
          <a:p>
            <a:pPr marL="152400" lvl="0" rtl="0">
              <a:lnSpc>
                <a:spcPct val="115000"/>
              </a:lnSpc>
              <a:spcBef>
                <a:spcPts val="0"/>
              </a:spcBef>
              <a:spcAft>
                <a:spcPts val="0"/>
              </a:spcAft>
              <a:buSzPts val="1200"/>
            </a:pPr>
            <a:r>
              <a:rPr lang="en-GB" sz="1200" dirty="0">
                <a:latin typeface="Roboto"/>
                <a:ea typeface="Roboto"/>
                <a:cs typeface="Roboto"/>
                <a:sym typeface="Roboto"/>
              </a:rPr>
              <a:t>The company has been operating since the 1. of December 2016. We have been given data until the 30. of march 2017. Which means we can calculate from the the first of January since we offer a minimum subscription length of 31 days. </a:t>
            </a:r>
          </a:p>
          <a:p>
            <a:pPr marL="152400" lvl="0" rtl="0">
              <a:lnSpc>
                <a:spcPct val="115000"/>
              </a:lnSpc>
              <a:spcBef>
                <a:spcPts val="0"/>
              </a:spcBef>
              <a:spcAft>
                <a:spcPts val="0"/>
              </a:spcAft>
              <a:buSzPts val="1200"/>
            </a:pPr>
            <a:endParaRPr lang="en-GB" sz="1200" dirty="0">
              <a:latin typeface="Roboto"/>
              <a:ea typeface="Roboto"/>
              <a:cs typeface="Roboto"/>
              <a:sym typeface="Roboto"/>
            </a:endParaRPr>
          </a:p>
          <a:p>
            <a:pPr marL="152400" lvl="0" rtl="0">
              <a:lnSpc>
                <a:spcPct val="115000"/>
              </a:lnSpc>
              <a:spcBef>
                <a:spcPts val="0"/>
              </a:spcBef>
              <a:spcAft>
                <a:spcPts val="0"/>
              </a:spcAft>
              <a:buSzPts val="1200"/>
            </a:pPr>
            <a:r>
              <a:rPr lang="en-GB" sz="1200" dirty="0">
                <a:latin typeface="Roboto"/>
                <a:ea typeface="Roboto"/>
                <a:cs typeface="Roboto"/>
                <a:sym typeface="Roboto"/>
              </a:rPr>
              <a:t>Because of this a user cant start and end their subscription in the same month and since we need an ended subscription to calculate this. That means since someone started in December we have to wait 31. days until January before we can calculate cancelled users. From that we can then calculate the churn rate for a given month. </a:t>
            </a:r>
          </a:p>
          <a:p>
            <a:pPr marL="152400" lvl="0" rtl="0">
              <a:lnSpc>
                <a:spcPct val="115000"/>
              </a:lnSpc>
              <a:spcBef>
                <a:spcPts val="0"/>
              </a:spcBef>
              <a:spcAft>
                <a:spcPts val="0"/>
              </a:spcAft>
              <a:buSzPts val="1200"/>
            </a:pPr>
            <a:endParaRPr lang="en-GB"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GB" sz="1200" dirty="0">
                <a:latin typeface="Roboto"/>
                <a:ea typeface="Roboto"/>
                <a:cs typeface="Roboto"/>
                <a:sym typeface="Roboto"/>
              </a:rPr>
              <a:t>What segments of users exist?</a:t>
            </a:r>
          </a:p>
          <a:p>
            <a:pPr marL="152400" lvl="0" rtl="0">
              <a:lnSpc>
                <a:spcPct val="115000"/>
              </a:lnSpc>
              <a:spcBef>
                <a:spcPts val="0"/>
              </a:spcBef>
              <a:spcAft>
                <a:spcPts val="0"/>
              </a:spcAft>
              <a:buSzPts val="1200"/>
            </a:pPr>
            <a:r>
              <a:rPr lang="en-GB" sz="1200" dirty="0">
                <a:latin typeface="Roboto"/>
                <a:ea typeface="Roboto"/>
                <a:cs typeface="Roboto"/>
                <a:sym typeface="Roboto"/>
              </a:rPr>
              <a:t>We have a segment of 30 and a segment of 87 as seen on the right.</a:t>
            </a:r>
          </a:p>
          <a:p>
            <a:pPr marL="457200" lvl="0" indent="-304800" rtl="0">
              <a:lnSpc>
                <a:spcPct val="115000"/>
              </a:lnSpc>
              <a:spcBef>
                <a:spcPts val="0"/>
              </a:spcBef>
              <a:spcAft>
                <a:spcPts val="0"/>
              </a:spcAft>
              <a:buSzPts val="1200"/>
              <a:buFont typeface="Roboto"/>
              <a:buChar char="●"/>
            </a:pPr>
            <a:endParaRPr lang="en-GB"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641229549"/>
              </p:ext>
            </p:extLst>
          </p:nvPr>
        </p:nvGraphicFramePr>
        <p:xfrm>
          <a:off x="5275700" y="1201263"/>
          <a:ext cx="3492225" cy="907962"/>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485306">
                <a:tc>
                  <a:txBody>
                    <a:bodyPr/>
                    <a:lstStyle/>
                    <a:p>
                      <a:pPr marL="0" lvl="0" indent="0" algn="ctr" rtl="0">
                        <a:spcBef>
                          <a:spcPts val="0"/>
                        </a:spcBef>
                        <a:spcAft>
                          <a:spcPts val="0"/>
                        </a:spcAft>
                        <a:buNone/>
                      </a:pPr>
                      <a:r>
                        <a:rPr lang="en" sz="1000" b="1" dirty="0">
                          <a:solidFill>
                            <a:srgbClr val="FFFFFF"/>
                          </a:solidFill>
                        </a:rPr>
                        <a:t>MIN(</a:t>
                      </a:r>
                      <a:r>
                        <a:rPr lang="en" sz="1000" b="1" dirty="0" err="1">
                          <a:solidFill>
                            <a:srgbClr val="FFFFFF"/>
                          </a:solidFill>
                        </a:rPr>
                        <a:t>subscription_start</a:t>
                      </a:r>
                      <a:r>
                        <a:rPr lang="en" sz="1000" b="1" dirty="0">
                          <a:solidFill>
                            <a:srgbClr val="FFFFFF"/>
                          </a:solidFill>
                        </a:rPr>
                        <a: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MAX(</a:t>
                      </a:r>
                      <a:r>
                        <a:rPr lang="en" sz="1000" b="1" dirty="0" err="1">
                          <a:solidFill>
                            <a:srgbClr val="FFFFFF"/>
                          </a:solidFill>
                        </a:rPr>
                        <a:t>subscription_start</a:t>
                      </a:r>
                      <a:r>
                        <a:rPr lang="en" sz="1000" b="1" dirty="0">
                          <a:solidFill>
                            <a:srgbClr val="FFFFFF"/>
                          </a:solidFill>
                        </a:rPr>
                        <a:t>)</a:t>
                      </a:r>
                      <a:endParaRPr sz="1000" b="1" dirty="0">
                        <a:solidFill>
                          <a:srgbClr val="FFFFFF"/>
                        </a:solidFill>
                      </a:endParaRP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2031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a-DK" dirty="0">
                          <a:solidFill>
                            <a:srgbClr val="646466"/>
                          </a:solidFill>
                          <a:effectLst/>
                        </a:rPr>
                        <a:t>2016-12-01</a:t>
                      </a:r>
                    </a:p>
                  </a:txBody>
                  <a:tcPr anchor="ctr">
                    <a:lnT w="9525" cap="flat" cmpd="sng">
                      <a:solidFill>
                        <a:srgbClr val="9E9E9E"/>
                      </a:solid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a-DK" dirty="0">
                          <a:solidFill>
                            <a:srgbClr val="646466"/>
                          </a:solidFill>
                          <a:effectLst/>
                        </a:rPr>
                        <a:t>2017-03-30</a:t>
                      </a:r>
                    </a:p>
                  </a:txBody>
                  <a:tcPr anchor="ctr">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3" name="Shape 332">
            <a:extLst>
              <a:ext uri="{FF2B5EF4-FFF2-40B4-BE49-F238E27FC236}">
                <a16:creationId xmlns:a16="http://schemas.microsoft.com/office/drawing/2014/main" id="{BE53ACD1-A362-9C81-E684-F518ED195DC0}"/>
              </a:ext>
            </a:extLst>
          </p:cNvPr>
          <p:cNvGraphicFramePr/>
          <p:nvPr>
            <p:extLst>
              <p:ext uri="{D42A27DB-BD31-4B8C-83A1-F6EECF244321}">
                <p14:modId xmlns:p14="http://schemas.microsoft.com/office/powerpoint/2010/main" val="1207103124"/>
              </p:ext>
            </p:extLst>
          </p:nvPr>
        </p:nvGraphicFramePr>
        <p:xfrm>
          <a:off x="5275699" y="2109225"/>
          <a:ext cx="3492225" cy="2939903"/>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474449">
                <a:tc>
                  <a:txBody>
                    <a:bodyPr/>
                    <a:lstStyle/>
                    <a:p>
                      <a:pPr marL="0" lvl="0" indent="0" algn="ctr" rtl="0">
                        <a:spcBef>
                          <a:spcPts val="0"/>
                        </a:spcBef>
                        <a:spcAft>
                          <a:spcPts val="0"/>
                        </a:spcAft>
                        <a:buNone/>
                      </a:pPr>
                      <a:r>
                        <a:rPr lang="en" sz="1000" b="1" dirty="0">
                          <a:solidFill>
                            <a:srgbClr val="FFFFFF"/>
                          </a:solidFill>
                        </a:rPr>
                        <a:t>month</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segment</a:t>
                      </a:r>
                      <a:endParaRPr sz="1000" b="1" dirty="0">
                        <a:solidFill>
                          <a:srgbClr val="FFFFFF"/>
                        </a:solidFill>
                      </a:endParaRP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109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a-DK" dirty="0">
                          <a:solidFill>
                            <a:srgbClr val="646466"/>
                          </a:solidFill>
                          <a:effectLst/>
                        </a:rPr>
                        <a:t>2017-01-01</a:t>
                      </a:r>
                    </a:p>
                  </a:txBody>
                  <a:tcPr anchor="ctr">
                    <a:lnT w="9525" cap="flat" cmpd="sng">
                      <a:solidFill>
                        <a:srgbClr val="9E9E9E"/>
                      </a:solid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a-DK" dirty="0">
                          <a:solidFill>
                            <a:srgbClr val="646466"/>
                          </a:solidFill>
                          <a:effectLst/>
                        </a:rPr>
                        <a:t>30</a:t>
                      </a:r>
                    </a:p>
                  </a:txBody>
                  <a:tcPr anchor="ctr">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10909">
                <a:tc>
                  <a:txBody>
                    <a:bodyPr/>
                    <a:lstStyle/>
                    <a:p>
                      <a:pPr algn="ctr"/>
                      <a:r>
                        <a:rPr lang="da-DK" dirty="0">
                          <a:solidFill>
                            <a:srgbClr val="646466"/>
                          </a:solidFill>
                          <a:effectLst/>
                        </a:rPr>
                        <a:t>2017-01-01</a:t>
                      </a:r>
                    </a:p>
                  </a:txBody>
                  <a:tcPr anchor="ctr"/>
                </a:tc>
                <a:tc>
                  <a:txBody>
                    <a:bodyPr/>
                    <a:lstStyle/>
                    <a:p>
                      <a:pPr algn="ctr"/>
                      <a:r>
                        <a:rPr lang="da-DK" dirty="0">
                          <a:solidFill>
                            <a:srgbClr val="646466"/>
                          </a:solidFill>
                          <a:effectLst/>
                        </a:rPr>
                        <a:t>87</a:t>
                      </a:r>
                    </a:p>
                  </a:txBody>
                  <a:tcPr anchor="ctr"/>
                </a:tc>
                <a:extLst>
                  <a:ext uri="{0D108BD9-81ED-4DB2-BD59-A6C34878D82A}">
                    <a16:rowId xmlns:a16="http://schemas.microsoft.com/office/drawing/2014/main" val="10002"/>
                  </a:ext>
                </a:extLst>
              </a:tr>
              <a:tr h="410909">
                <a:tc>
                  <a:txBody>
                    <a:bodyPr/>
                    <a:lstStyle/>
                    <a:p>
                      <a:pPr marL="0" lvl="0" indent="0" algn="ctr" rtl="0">
                        <a:spcBef>
                          <a:spcPts val="0"/>
                        </a:spcBef>
                        <a:spcAft>
                          <a:spcPts val="0"/>
                        </a:spcAft>
                        <a:buNone/>
                      </a:pPr>
                      <a:r>
                        <a:rPr lang="da-DK" dirty="0">
                          <a:solidFill>
                            <a:srgbClr val="646466"/>
                          </a:solidFill>
                          <a:effectLst/>
                        </a:rPr>
                        <a:t>2017-02-01</a:t>
                      </a:r>
                      <a:endParaRPr dirty="0"/>
                    </a:p>
                  </a:txBody>
                  <a:tcPr marL="91425" marR="91425" marT="91425" marB="91425"/>
                </a:tc>
                <a:tc>
                  <a:txBody>
                    <a:bodyPr/>
                    <a:lstStyle/>
                    <a:p>
                      <a:pPr marL="0" lvl="0" indent="0" algn="ctr" rtl="0">
                        <a:spcBef>
                          <a:spcPts val="0"/>
                        </a:spcBef>
                        <a:spcAft>
                          <a:spcPts val="0"/>
                        </a:spcAft>
                        <a:buNone/>
                      </a:pPr>
                      <a:r>
                        <a:rPr lang="da-DK" dirty="0">
                          <a:solidFill>
                            <a:srgbClr val="646466"/>
                          </a:solidFill>
                          <a:effectLst/>
                        </a:rPr>
                        <a:t>30</a:t>
                      </a:r>
                      <a:endParaRPr dirty="0"/>
                    </a:p>
                  </a:txBody>
                  <a:tcPr marL="91425" marR="91425" marT="91425" marB="91425"/>
                </a:tc>
                <a:extLst>
                  <a:ext uri="{0D108BD9-81ED-4DB2-BD59-A6C34878D82A}">
                    <a16:rowId xmlns:a16="http://schemas.microsoft.com/office/drawing/2014/main" val="10003"/>
                  </a:ext>
                </a:extLst>
              </a:tr>
              <a:tr h="410909">
                <a:tc>
                  <a:txBody>
                    <a:bodyPr/>
                    <a:lstStyle/>
                    <a:p>
                      <a:pPr marL="0" lvl="0" indent="0" algn="ctr" rtl="0">
                        <a:spcBef>
                          <a:spcPts val="0"/>
                        </a:spcBef>
                        <a:spcAft>
                          <a:spcPts val="0"/>
                        </a:spcAft>
                        <a:buNone/>
                      </a:pPr>
                      <a:r>
                        <a:rPr lang="da-DK" dirty="0">
                          <a:solidFill>
                            <a:srgbClr val="646466"/>
                          </a:solidFill>
                          <a:effectLst/>
                        </a:rPr>
                        <a:t>2017-02-01</a:t>
                      </a:r>
                      <a:endParaRPr dirty="0"/>
                    </a:p>
                  </a:txBody>
                  <a:tcPr marL="91425" marR="91425" marT="91425" marB="91425"/>
                </a:tc>
                <a:tc>
                  <a:txBody>
                    <a:bodyPr/>
                    <a:lstStyle/>
                    <a:p>
                      <a:pPr marL="0" lvl="0" indent="0" algn="ctr" rtl="0">
                        <a:spcBef>
                          <a:spcPts val="0"/>
                        </a:spcBef>
                        <a:spcAft>
                          <a:spcPts val="0"/>
                        </a:spcAft>
                        <a:buNone/>
                      </a:pPr>
                      <a:r>
                        <a:rPr lang="da-DK" dirty="0">
                          <a:solidFill>
                            <a:srgbClr val="646466"/>
                          </a:solidFill>
                          <a:effectLst/>
                        </a:rPr>
                        <a:t>87</a:t>
                      </a:r>
                      <a:endParaRPr dirty="0"/>
                    </a:p>
                  </a:txBody>
                  <a:tcPr marL="91425" marR="91425" marT="91425" marB="91425"/>
                </a:tc>
                <a:extLst>
                  <a:ext uri="{0D108BD9-81ED-4DB2-BD59-A6C34878D82A}">
                    <a16:rowId xmlns:a16="http://schemas.microsoft.com/office/drawing/2014/main" val="3426964633"/>
                  </a:ext>
                </a:extLst>
              </a:tr>
              <a:tr h="410909">
                <a:tc>
                  <a:txBody>
                    <a:bodyPr/>
                    <a:lstStyle/>
                    <a:p>
                      <a:pPr marL="0" lvl="0" indent="0" algn="ctr" rtl="0">
                        <a:spcBef>
                          <a:spcPts val="0"/>
                        </a:spcBef>
                        <a:spcAft>
                          <a:spcPts val="0"/>
                        </a:spcAft>
                        <a:buNone/>
                      </a:pPr>
                      <a:r>
                        <a:rPr lang="da-DK" dirty="0">
                          <a:solidFill>
                            <a:srgbClr val="646466"/>
                          </a:solidFill>
                          <a:effectLst/>
                        </a:rPr>
                        <a:t>2017-03-01</a:t>
                      </a:r>
                      <a:endParaRPr dirty="0"/>
                    </a:p>
                  </a:txBody>
                  <a:tcPr marL="91425" marR="91425" marT="91425" marB="91425"/>
                </a:tc>
                <a:tc>
                  <a:txBody>
                    <a:bodyPr/>
                    <a:lstStyle/>
                    <a:p>
                      <a:pPr marL="0" lvl="0" indent="0" algn="ctr" rtl="0">
                        <a:spcBef>
                          <a:spcPts val="0"/>
                        </a:spcBef>
                        <a:spcAft>
                          <a:spcPts val="0"/>
                        </a:spcAft>
                        <a:buNone/>
                      </a:pPr>
                      <a:r>
                        <a:rPr lang="da-DK" dirty="0">
                          <a:solidFill>
                            <a:srgbClr val="646466"/>
                          </a:solidFill>
                          <a:effectLst/>
                        </a:rPr>
                        <a:t>30</a:t>
                      </a:r>
                      <a:endParaRPr dirty="0"/>
                    </a:p>
                  </a:txBody>
                  <a:tcPr marL="91425" marR="91425" marT="91425" marB="91425"/>
                </a:tc>
                <a:extLst>
                  <a:ext uri="{0D108BD9-81ED-4DB2-BD59-A6C34878D82A}">
                    <a16:rowId xmlns:a16="http://schemas.microsoft.com/office/drawing/2014/main" val="3998383783"/>
                  </a:ext>
                </a:extLst>
              </a:tr>
              <a:tr h="410909">
                <a:tc>
                  <a:txBody>
                    <a:bodyPr/>
                    <a:lstStyle/>
                    <a:p>
                      <a:pPr marL="0" lvl="0" indent="0" algn="ctr" rtl="0">
                        <a:spcBef>
                          <a:spcPts val="0"/>
                        </a:spcBef>
                        <a:spcAft>
                          <a:spcPts val="0"/>
                        </a:spcAft>
                        <a:buNone/>
                      </a:pPr>
                      <a:r>
                        <a:rPr lang="da-DK" dirty="0">
                          <a:solidFill>
                            <a:srgbClr val="646466"/>
                          </a:solidFill>
                          <a:effectLst/>
                        </a:rPr>
                        <a:t>2017-03-01</a:t>
                      </a:r>
                      <a:endParaRPr dirty="0"/>
                    </a:p>
                  </a:txBody>
                  <a:tcPr marL="91425" marR="91425" marT="91425" marB="91425"/>
                </a:tc>
                <a:tc>
                  <a:txBody>
                    <a:bodyPr/>
                    <a:lstStyle/>
                    <a:p>
                      <a:pPr marL="0" lvl="0" indent="0" algn="ctr" rtl="0">
                        <a:spcBef>
                          <a:spcPts val="0"/>
                        </a:spcBef>
                        <a:spcAft>
                          <a:spcPts val="0"/>
                        </a:spcAft>
                        <a:buNone/>
                      </a:pPr>
                      <a:r>
                        <a:rPr lang="da-DK" dirty="0">
                          <a:solidFill>
                            <a:srgbClr val="646466"/>
                          </a:solidFill>
                          <a:effectLst/>
                        </a:rPr>
                        <a:t>87</a:t>
                      </a:r>
                      <a:endParaRPr dirty="0"/>
                    </a:p>
                  </a:txBody>
                  <a:tcPr marL="91425" marR="91425" marT="91425" marB="91425"/>
                </a:tc>
                <a:extLst>
                  <a:ext uri="{0D108BD9-81ED-4DB2-BD59-A6C34878D82A}">
                    <a16:rowId xmlns:a16="http://schemas.microsoft.com/office/drawing/2014/main" val="35128302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What is the overall </a:t>
            </a:r>
            <a:r>
              <a:rPr lang="en" sz="4800" dirty="0" err="1">
                <a:solidFill>
                  <a:schemeClr val="lt1"/>
                </a:solidFill>
                <a:latin typeface="Roboto Black"/>
                <a:ea typeface="Roboto Black"/>
                <a:cs typeface="Roboto Black"/>
                <a:sym typeface="Roboto Black"/>
              </a:rPr>
              <a:t>ch</a:t>
            </a:r>
            <a:r>
              <a:rPr lang="da-DK" sz="4800" dirty="0">
                <a:solidFill>
                  <a:schemeClr val="lt1"/>
                </a:solidFill>
                <a:latin typeface="Roboto Black"/>
                <a:ea typeface="Roboto Black"/>
                <a:cs typeface="Roboto Black"/>
                <a:sym typeface="Roboto Black"/>
              </a:rPr>
              <a:t>ur</a:t>
            </a:r>
            <a:r>
              <a:rPr lang="en" sz="4800" dirty="0">
                <a:solidFill>
                  <a:schemeClr val="lt1"/>
                </a:solidFill>
                <a:latin typeface="Roboto Black"/>
                <a:ea typeface="Roboto Black"/>
                <a:cs typeface="Roboto Black"/>
                <a:sym typeface="Roboto Black"/>
              </a:rPr>
              <a:t>n trend since the company started?</a:t>
            </a:r>
            <a:endParaRPr dirty="0"/>
          </a:p>
        </p:txBody>
      </p:sp>
    </p:spTree>
    <p:extLst>
      <p:ext uri="{BB962C8B-B14F-4D97-AF65-F5344CB8AC3E}">
        <p14:creationId xmlns:p14="http://schemas.microsoft.com/office/powerpoint/2010/main" val="922484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 What is the overall churn trend since the company started?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649547"/>
          </a:xfrm>
          <a:prstGeom prst="rect">
            <a:avLst/>
          </a:prstGeom>
          <a:solidFill>
            <a:srgbClr val="D9D9D9"/>
          </a:solidFill>
          <a:ln>
            <a:noFill/>
          </a:ln>
        </p:spPr>
        <p:txBody>
          <a:bodyPr spcFirstLastPara="1" wrap="square" lIns="91425" tIns="91425" rIns="91425" bIns="91425" anchor="t" anchorCtr="0">
            <a:noAutofit/>
          </a:bodyPr>
          <a:lstStyle/>
          <a:p>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--earlier part of SQL query above this comment. However that won’t fit on the </a:t>
            </a:r>
            <a:r>
              <a:rPr lang="en-GB" sz="1000" dirty="0">
                <a:solidFill>
                  <a:srgbClr val="939598"/>
                </a:solidFill>
                <a:latin typeface="Roboto" panose="02000000000000000000" pitchFamily="2" charset="0"/>
                <a:ea typeface="Roboto" panose="02000000000000000000" pitchFamily="2" charset="0"/>
                <a:cs typeface="Roboto" panose="02000000000000000000" pitchFamily="2" charset="0"/>
              </a:rPr>
              <a:t>P</a:t>
            </a:r>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owerPoint.</a:t>
            </a:r>
          </a:p>
          <a:p>
            <a:endPar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-- 7.</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--Create a </a:t>
            </a:r>
            <a:r>
              <a:rPr lang="en-GB" sz="1000" b="0" dirty="0" err="1">
                <a:solidFill>
                  <a:srgbClr val="939598"/>
                </a:solidFill>
                <a:effectLst/>
                <a:latin typeface="Roboto" panose="02000000000000000000" pitchFamily="2" charset="0"/>
                <a:ea typeface="Roboto" panose="02000000000000000000" pitchFamily="2" charset="0"/>
                <a:cs typeface="Roboto" panose="02000000000000000000" pitchFamily="2" charset="0"/>
              </a:rPr>
              <a:t>status_aggregate</a:t>
            </a:r>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 temporary table that is a SUM of the active and </a:t>
            </a:r>
            <a:r>
              <a:rPr lang="en-GB" sz="1000" b="0" dirty="0" err="1">
                <a:solidFill>
                  <a:srgbClr val="939598"/>
                </a:solidFill>
                <a:effectLst/>
                <a:latin typeface="Roboto" panose="02000000000000000000" pitchFamily="2" charset="0"/>
                <a:ea typeface="Roboto" panose="02000000000000000000" pitchFamily="2" charset="0"/>
                <a:cs typeface="Roboto" panose="02000000000000000000" pitchFamily="2" charset="0"/>
              </a:rPr>
              <a:t>canceled</a:t>
            </a:r>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 subscriptions for each segment, for each month.</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status_aggregate</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AS</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SELECT</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month</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segment,</a:t>
            </a: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SUM</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is_active</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AS</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sum_active</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a:t>
            </a: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SUM</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is_canceled</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AS</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sum_canceled</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FROM</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status</a:t>
            </a: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GROUP</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BY</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month</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segment</a:t>
            </a:r>
            <a:r>
              <a:rPr lang="en-GB" sz="1000" b="0" dirty="0">
                <a:solidFill>
                  <a:srgbClr val="EA6C8B"/>
                </a:solidFill>
                <a:effectLst/>
                <a:latin typeface="Roboto" panose="02000000000000000000" pitchFamily="2" charset="0"/>
                <a:ea typeface="Roboto" panose="02000000000000000000" pitchFamily="2" charset="0"/>
                <a:cs typeface="Roboto" panose="02000000000000000000" pitchFamily="2" charset="0"/>
              </a:rPr>
              <a:t>)</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b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br>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--8.</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939598"/>
                </a:solidFill>
                <a:effectLst/>
                <a:latin typeface="Roboto" panose="02000000000000000000" pitchFamily="2" charset="0"/>
                <a:ea typeface="Roboto" panose="02000000000000000000" pitchFamily="2" charset="0"/>
                <a:cs typeface="Roboto" panose="02000000000000000000" pitchFamily="2" charset="0"/>
              </a:rPr>
              <a:t>--Calculate the churn rates for the two segments over the three month period. Which segment has a lower churn rate?</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b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b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SELECT</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month</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segment,</a:t>
            </a:r>
          </a:p>
          <a:p>
            <a:r>
              <a:rPr lang="en-GB" sz="1000" b="0" dirty="0">
                <a:solidFill>
                  <a:srgbClr val="FF8973"/>
                </a:solidFill>
                <a:effectLst/>
                <a:latin typeface="Roboto" panose="02000000000000000000" pitchFamily="2" charset="0"/>
                <a:ea typeface="Roboto" panose="02000000000000000000" pitchFamily="2" charset="0"/>
                <a:cs typeface="Roboto" panose="02000000000000000000" pitchFamily="2" charset="0"/>
              </a:rPr>
              <a:t>1.0</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sum_canceled</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sum_active</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AS</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churn_rate_segment</a:t>
            </a:r>
            <a:endPar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endParaRPr>
          </a:p>
          <a:p>
            <a:r>
              <a:rPr lang="en-GB" sz="1000" b="0" dirty="0">
                <a:solidFill>
                  <a:srgbClr val="B3CCFF"/>
                </a:solidFill>
                <a:effectLst/>
                <a:latin typeface="Roboto" panose="02000000000000000000" pitchFamily="2" charset="0"/>
                <a:ea typeface="Roboto" panose="02000000000000000000" pitchFamily="2" charset="0"/>
                <a:cs typeface="Roboto" panose="02000000000000000000" pitchFamily="2" charset="0"/>
              </a:rPr>
              <a:t>FROM</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 </a:t>
            </a:r>
            <a:r>
              <a:rPr lang="en-GB" sz="1000" b="0" dirty="0" err="1">
                <a:solidFill>
                  <a:srgbClr val="FFFFFF"/>
                </a:solidFill>
                <a:effectLst/>
                <a:latin typeface="Roboto" panose="02000000000000000000" pitchFamily="2" charset="0"/>
                <a:ea typeface="Roboto" panose="02000000000000000000" pitchFamily="2" charset="0"/>
                <a:cs typeface="Roboto" panose="02000000000000000000" pitchFamily="2" charset="0"/>
              </a:rPr>
              <a:t>status_aggregate</a:t>
            </a:r>
            <a:r>
              <a:rPr lang="en-GB" sz="1000" b="0" dirty="0">
                <a:solidFill>
                  <a:srgbClr val="FFFFFF"/>
                </a:solidFill>
                <a:effectLst/>
                <a:latin typeface="Roboto" panose="02000000000000000000" pitchFamily="2" charset="0"/>
                <a:ea typeface="Roboto" panose="02000000000000000000" pitchFamily="2" charset="0"/>
                <a:cs typeface="Roboto" panose="02000000000000000000" pitchFamily="2" charset="0"/>
              </a:rPr>
              <a:t>;</a:t>
            </a:r>
          </a:p>
          <a:p>
            <a:pPr marL="0" lvl="0" indent="0" rtl="0">
              <a:spcBef>
                <a:spcPts val="0"/>
              </a:spcBef>
              <a:spcAft>
                <a:spcPts val="0"/>
              </a:spcAft>
              <a:buNone/>
            </a:pPr>
            <a:endParaRPr sz="400" dirty="0">
              <a:latin typeface="Courier New"/>
              <a:ea typeface="Courier New"/>
              <a:cs typeface="Courier New"/>
              <a:sym typeface="Courier New"/>
            </a:endParaRPr>
          </a:p>
        </p:txBody>
      </p:sp>
      <p:sp>
        <p:nvSpPr>
          <p:cNvPr id="324" name="Shape 324"/>
          <p:cNvSpPr txBox="1"/>
          <p:nvPr/>
        </p:nvSpPr>
        <p:spPr>
          <a:xfrm>
            <a:off x="177975" y="1201325"/>
            <a:ext cx="4920900" cy="156204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da-DK" sz="1200" dirty="0">
                <a:latin typeface="Roboto"/>
                <a:ea typeface="Roboto"/>
                <a:cs typeface="Roboto"/>
                <a:sym typeface="Roboto"/>
              </a:rPr>
              <a:t>To </a:t>
            </a:r>
            <a:r>
              <a:rPr lang="da-DK" sz="1200" dirty="0" err="1">
                <a:latin typeface="Roboto"/>
                <a:ea typeface="Roboto"/>
                <a:cs typeface="Roboto"/>
                <a:sym typeface="Roboto"/>
              </a:rPr>
              <a:t>see</a:t>
            </a:r>
            <a:r>
              <a:rPr lang="da-DK" sz="1200" dirty="0">
                <a:latin typeface="Roboto"/>
                <a:ea typeface="Roboto"/>
                <a:cs typeface="Roboto"/>
                <a:sym typeface="Roboto"/>
              </a:rPr>
              <a:t> the overall </a:t>
            </a:r>
            <a:r>
              <a:rPr lang="da-DK" sz="1200" dirty="0" err="1">
                <a:latin typeface="Roboto"/>
                <a:ea typeface="Roboto"/>
                <a:cs typeface="Roboto"/>
                <a:sym typeface="Roboto"/>
              </a:rPr>
              <a:t>churn</a:t>
            </a:r>
            <a:r>
              <a:rPr lang="da-DK" sz="1200" dirty="0">
                <a:latin typeface="Roboto"/>
                <a:ea typeface="Roboto"/>
                <a:cs typeface="Roboto"/>
                <a:sym typeface="Roboto"/>
              </a:rPr>
              <a:t> trend </a:t>
            </a: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make</a:t>
            </a:r>
            <a:r>
              <a:rPr lang="da-DK" sz="1200" dirty="0">
                <a:latin typeface="Roboto"/>
                <a:ea typeface="Roboto"/>
                <a:cs typeface="Roboto"/>
                <a:sym typeface="Roboto"/>
              </a:rPr>
              <a:t> a </a:t>
            </a:r>
            <a:r>
              <a:rPr lang="da-DK" sz="1200" dirty="0" err="1">
                <a:latin typeface="Roboto"/>
                <a:ea typeface="Roboto"/>
                <a:cs typeface="Roboto"/>
                <a:sym typeface="Roboto"/>
              </a:rPr>
              <a:t>temporary</a:t>
            </a:r>
            <a:r>
              <a:rPr lang="da-DK" sz="1200" dirty="0">
                <a:latin typeface="Roboto"/>
                <a:ea typeface="Roboto"/>
                <a:cs typeface="Roboto"/>
                <a:sym typeface="Roboto"/>
              </a:rPr>
              <a:t> </a:t>
            </a:r>
            <a:r>
              <a:rPr lang="da-DK" sz="1200" dirty="0" err="1">
                <a:latin typeface="Roboto"/>
                <a:ea typeface="Roboto"/>
                <a:cs typeface="Roboto"/>
                <a:sym typeface="Roboto"/>
              </a:rPr>
              <a:t>table</a:t>
            </a:r>
            <a:r>
              <a:rPr lang="da-DK" sz="1200" dirty="0">
                <a:latin typeface="Roboto"/>
                <a:ea typeface="Roboto"/>
                <a:cs typeface="Roboto"/>
                <a:sym typeface="Roboto"/>
              </a:rPr>
              <a:t> with the sum of </a:t>
            </a:r>
            <a:r>
              <a:rPr lang="da-DK" sz="1200" dirty="0" err="1">
                <a:latin typeface="Roboto"/>
                <a:ea typeface="Roboto"/>
                <a:cs typeface="Roboto"/>
                <a:sym typeface="Roboto"/>
              </a:rPr>
              <a:t>active</a:t>
            </a:r>
            <a:r>
              <a:rPr lang="da-DK" sz="1200" dirty="0">
                <a:latin typeface="Roboto"/>
                <a:ea typeface="Roboto"/>
                <a:cs typeface="Roboto"/>
                <a:sym typeface="Roboto"/>
              </a:rPr>
              <a:t> and </a:t>
            </a:r>
            <a:r>
              <a:rPr lang="da-DK" sz="1200" dirty="0" err="1">
                <a:latin typeface="Roboto"/>
                <a:ea typeface="Roboto"/>
                <a:cs typeface="Roboto"/>
                <a:sym typeface="Roboto"/>
              </a:rPr>
              <a:t>canceleded</a:t>
            </a:r>
            <a:r>
              <a:rPr lang="da-DK" sz="1200" dirty="0">
                <a:latin typeface="Roboto"/>
                <a:ea typeface="Roboto"/>
                <a:cs typeface="Roboto"/>
                <a:sym typeface="Roboto"/>
              </a:rPr>
              <a:t> </a:t>
            </a:r>
            <a:r>
              <a:rPr lang="da-DK" sz="1200" dirty="0" err="1">
                <a:latin typeface="Roboto"/>
                <a:ea typeface="Roboto"/>
                <a:cs typeface="Roboto"/>
                <a:sym typeface="Roboto"/>
              </a:rPr>
              <a:t>subscriptions</a:t>
            </a:r>
            <a:r>
              <a:rPr lang="da-DK" sz="1200" dirty="0">
                <a:latin typeface="Roboto"/>
                <a:ea typeface="Roboto"/>
                <a:cs typeface="Roboto"/>
                <a:sym typeface="Roboto"/>
              </a:rPr>
              <a:t> for </a:t>
            </a:r>
            <a:r>
              <a:rPr lang="da-DK" sz="1200" dirty="0" err="1">
                <a:latin typeface="Roboto"/>
                <a:ea typeface="Roboto"/>
                <a:cs typeface="Roboto"/>
                <a:sym typeface="Roboto"/>
              </a:rPr>
              <a:t>each</a:t>
            </a:r>
            <a:r>
              <a:rPr lang="da-DK" sz="1200" dirty="0">
                <a:latin typeface="Roboto"/>
                <a:ea typeface="Roboto"/>
                <a:cs typeface="Roboto"/>
                <a:sym typeface="Roboto"/>
              </a:rPr>
              <a:t> segment and </a:t>
            </a:r>
            <a:r>
              <a:rPr lang="da-DK" sz="1200" dirty="0" err="1">
                <a:latin typeface="Roboto"/>
                <a:ea typeface="Roboto"/>
                <a:cs typeface="Roboto"/>
                <a:sym typeface="Roboto"/>
              </a:rPr>
              <a:t>each</a:t>
            </a:r>
            <a:r>
              <a:rPr lang="da-DK" sz="1200" dirty="0">
                <a:latin typeface="Roboto"/>
                <a:ea typeface="Roboto"/>
                <a:cs typeface="Roboto"/>
                <a:sym typeface="Roboto"/>
              </a:rPr>
              <a:t> </a:t>
            </a:r>
            <a:r>
              <a:rPr lang="da-DK" sz="1200" dirty="0" err="1">
                <a:latin typeface="Roboto"/>
                <a:ea typeface="Roboto"/>
                <a:cs typeface="Roboto"/>
                <a:sym typeface="Roboto"/>
              </a:rPr>
              <a:t>month</a:t>
            </a:r>
            <a:r>
              <a:rPr lang="da-DK" sz="1200" dirty="0">
                <a:latin typeface="Roboto"/>
                <a:ea typeface="Roboto"/>
                <a:cs typeface="Roboto"/>
                <a:sym typeface="Roboto"/>
              </a:rPr>
              <a:t>. </a:t>
            </a:r>
            <a:r>
              <a:rPr lang="da-DK" sz="1200" dirty="0" err="1">
                <a:latin typeface="Roboto"/>
                <a:ea typeface="Roboto"/>
                <a:cs typeface="Roboto"/>
                <a:sym typeface="Roboto"/>
              </a:rPr>
              <a:t>We</a:t>
            </a:r>
            <a:r>
              <a:rPr lang="da-DK" sz="1200" dirty="0">
                <a:latin typeface="Roboto"/>
                <a:ea typeface="Roboto"/>
                <a:cs typeface="Roboto"/>
                <a:sym typeface="Roboto"/>
              </a:rPr>
              <a:t> do </a:t>
            </a:r>
            <a:r>
              <a:rPr lang="da-DK" sz="1200" dirty="0" err="1">
                <a:latin typeface="Roboto"/>
                <a:ea typeface="Roboto"/>
                <a:cs typeface="Roboto"/>
                <a:sym typeface="Roboto"/>
              </a:rPr>
              <a:t>this</a:t>
            </a:r>
            <a:r>
              <a:rPr lang="da-DK" sz="1200" dirty="0">
                <a:latin typeface="Roboto"/>
                <a:ea typeface="Roboto"/>
                <a:cs typeface="Roboto"/>
                <a:sym typeface="Roboto"/>
              </a:rPr>
              <a:t> with the </a:t>
            </a:r>
            <a:r>
              <a:rPr lang="da-DK" sz="1200" dirty="0" err="1">
                <a:latin typeface="Roboto"/>
                <a:ea typeface="Roboto"/>
                <a:cs typeface="Roboto"/>
                <a:sym typeface="Roboto"/>
              </a:rPr>
              <a:t>code</a:t>
            </a:r>
            <a:r>
              <a:rPr lang="da-DK" sz="1200" dirty="0">
                <a:latin typeface="Roboto"/>
                <a:ea typeface="Roboto"/>
                <a:cs typeface="Roboto"/>
                <a:sym typeface="Roboto"/>
              </a:rPr>
              <a:t> </a:t>
            </a:r>
            <a:r>
              <a:rPr lang="da-DK" sz="1200" dirty="0" err="1">
                <a:latin typeface="Roboto"/>
                <a:ea typeface="Roboto"/>
                <a:cs typeface="Roboto"/>
                <a:sym typeface="Roboto"/>
              </a:rPr>
              <a:t>shown</a:t>
            </a:r>
            <a:r>
              <a:rPr lang="da-DK" sz="1200" dirty="0">
                <a:latin typeface="Roboto"/>
                <a:ea typeface="Roboto"/>
                <a:cs typeface="Roboto"/>
                <a:sym typeface="Roboto"/>
              </a:rPr>
              <a:t> on the right.</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can</a:t>
            </a:r>
            <a:r>
              <a:rPr lang="da-DK" sz="1200" dirty="0">
                <a:latin typeface="Roboto"/>
                <a:ea typeface="Roboto"/>
                <a:cs typeface="Roboto"/>
                <a:sym typeface="Roboto"/>
              </a:rPr>
              <a:t> </a:t>
            </a:r>
            <a:r>
              <a:rPr lang="da-DK" sz="1200" dirty="0" err="1">
                <a:latin typeface="Roboto"/>
                <a:ea typeface="Roboto"/>
                <a:cs typeface="Roboto"/>
                <a:sym typeface="Roboto"/>
              </a:rPr>
              <a:t>see</a:t>
            </a:r>
            <a:r>
              <a:rPr lang="da-DK" sz="1200" dirty="0">
                <a:latin typeface="Roboto"/>
                <a:ea typeface="Roboto"/>
                <a:cs typeface="Roboto"/>
                <a:sym typeface="Roboto"/>
              </a:rPr>
              <a:t> on the </a:t>
            </a:r>
            <a:r>
              <a:rPr lang="da-DK" sz="1200" dirty="0" err="1">
                <a:latin typeface="Roboto"/>
                <a:ea typeface="Roboto"/>
                <a:cs typeface="Roboto"/>
                <a:sym typeface="Roboto"/>
              </a:rPr>
              <a:t>table</a:t>
            </a:r>
            <a:r>
              <a:rPr lang="da-DK" sz="1200" dirty="0">
                <a:latin typeface="Roboto"/>
                <a:ea typeface="Roboto"/>
                <a:cs typeface="Roboto"/>
                <a:sym typeface="Roboto"/>
              </a:rPr>
              <a:t> </a:t>
            </a:r>
            <a:r>
              <a:rPr lang="da-DK" sz="1200" dirty="0" err="1">
                <a:latin typeface="Roboto"/>
                <a:ea typeface="Roboto"/>
                <a:cs typeface="Roboto"/>
                <a:sym typeface="Roboto"/>
              </a:rPr>
              <a:t>below</a:t>
            </a:r>
            <a:r>
              <a:rPr lang="da-DK" sz="1200" dirty="0">
                <a:latin typeface="Roboto"/>
                <a:ea typeface="Roboto"/>
                <a:cs typeface="Roboto"/>
                <a:sym typeface="Roboto"/>
              </a:rPr>
              <a:t> (the output) </a:t>
            </a:r>
            <a:r>
              <a:rPr lang="da-DK" sz="1200" dirty="0" err="1">
                <a:latin typeface="Roboto"/>
                <a:ea typeface="Roboto"/>
                <a:cs typeface="Roboto"/>
                <a:sym typeface="Roboto"/>
              </a:rPr>
              <a:t>that</a:t>
            </a:r>
            <a:r>
              <a:rPr lang="da-DK" sz="1200" dirty="0">
                <a:latin typeface="Roboto"/>
                <a:ea typeface="Roboto"/>
                <a:cs typeface="Roboto"/>
                <a:sym typeface="Roboto"/>
              </a:rPr>
              <a:t> </a:t>
            </a:r>
            <a:r>
              <a:rPr lang="da-DK" sz="1200" dirty="0" err="1">
                <a:latin typeface="Roboto"/>
                <a:ea typeface="Roboto"/>
                <a:cs typeface="Roboto"/>
                <a:sym typeface="Roboto"/>
              </a:rPr>
              <a:t>our</a:t>
            </a:r>
            <a:r>
              <a:rPr lang="da-DK" sz="1200" dirty="0">
                <a:latin typeface="Roboto"/>
                <a:ea typeface="Roboto"/>
                <a:cs typeface="Roboto"/>
                <a:sym typeface="Roboto"/>
              </a:rPr>
              <a:t> </a:t>
            </a:r>
            <a:r>
              <a:rPr lang="da-DK" sz="1200" dirty="0" err="1">
                <a:latin typeface="Roboto"/>
                <a:ea typeface="Roboto"/>
                <a:cs typeface="Roboto"/>
                <a:sym typeface="Roboto"/>
              </a:rPr>
              <a:t>chrun</a:t>
            </a:r>
            <a:r>
              <a:rPr lang="da-DK" sz="1200" dirty="0">
                <a:latin typeface="Roboto"/>
                <a:ea typeface="Roboto"/>
                <a:cs typeface="Roboto"/>
                <a:sym typeface="Roboto"/>
              </a:rPr>
              <a:t> rate is </a:t>
            </a:r>
            <a:r>
              <a:rPr lang="da-DK" sz="1200" dirty="0" err="1">
                <a:latin typeface="Roboto"/>
                <a:ea typeface="Roboto"/>
                <a:cs typeface="Roboto"/>
                <a:sym typeface="Roboto"/>
              </a:rPr>
              <a:t>higher</a:t>
            </a:r>
            <a:r>
              <a:rPr lang="da-DK" sz="1200" dirty="0">
                <a:latin typeface="Roboto"/>
                <a:ea typeface="Roboto"/>
                <a:cs typeface="Roboto"/>
                <a:sym typeface="Roboto"/>
              </a:rPr>
              <a:t> on segment 87 </a:t>
            </a:r>
            <a:r>
              <a:rPr lang="da-DK" sz="1200" dirty="0" err="1">
                <a:latin typeface="Roboto"/>
                <a:ea typeface="Roboto"/>
                <a:cs typeface="Roboto"/>
                <a:sym typeface="Roboto"/>
              </a:rPr>
              <a:t>than</a:t>
            </a:r>
            <a:r>
              <a:rPr lang="da-DK" sz="1200" dirty="0">
                <a:latin typeface="Roboto"/>
                <a:ea typeface="Roboto"/>
                <a:cs typeface="Roboto"/>
                <a:sym typeface="Roboto"/>
              </a:rPr>
              <a:t> on segment 30. </a:t>
            </a:r>
            <a:r>
              <a:rPr lang="da-DK" sz="1200" dirty="0" err="1">
                <a:latin typeface="Roboto"/>
                <a:ea typeface="Roboto"/>
                <a:cs typeface="Roboto"/>
                <a:sym typeface="Roboto"/>
              </a:rPr>
              <a:t>Also</a:t>
            </a:r>
            <a:r>
              <a:rPr lang="da-DK" sz="1200" dirty="0">
                <a:latin typeface="Roboto"/>
                <a:ea typeface="Roboto"/>
                <a:cs typeface="Roboto"/>
                <a:sym typeface="Roboto"/>
              </a:rPr>
              <a:t> </a:t>
            </a:r>
            <a:r>
              <a:rPr lang="da-DK" sz="1200" dirty="0" err="1">
                <a:latin typeface="Roboto"/>
                <a:ea typeface="Roboto"/>
                <a:cs typeface="Roboto"/>
                <a:sym typeface="Roboto"/>
              </a:rPr>
              <a:t>that</a:t>
            </a:r>
            <a:r>
              <a:rPr lang="da-DK" sz="1200" dirty="0">
                <a:latin typeface="Roboto"/>
                <a:ea typeface="Roboto"/>
                <a:cs typeface="Roboto"/>
                <a:sym typeface="Roboto"/>
              </a:rPr>
              <a:t> the overall </a:t>
            </a:r>
            <a:r>
              <a:rPr lang="da-DK" sz="1200" dirty="0" err="1">
                <a:latin typeface="Roboto"/>
                <a:ea typeface="Roboto"/>
                <a:cs typeface="Roboto"/>
                <a:sym typeface="Roboto"/>
              </a:rPr>
              <a:t>churn</a:t>
            </a:r>
            <a:r>
              <a:rPr lang="da-DK" sz="1200" dirty="0">
                <a:latin typeface="Roboto"/>
                <a:ea typeface="Roboto"/>
                <a:cs typeface="Roboto"/>
                <a:sym typeface="Roboto"/>
              </a:rPr>
              <a:t> trend </a:t>
            </a:r>
            <a:r>
              <a:rPr lang="da-DK" sz="1200" dirty="0" err="1">
                <a:latin typeface="Roboto"/>
                <a:ea typeface="Roboto"/>
                <a:cs typeface="Roboto"/>
                <a:sym typeface="Roboto"/>
              </a:rPr>
              <a:t>seems</a:t>
            </a:r>
            <a:r>
              <a:rPr lang="da-DK" sz="1200" dirty="0">
                <a:latin typeface="Roboto"/>
                <a:ea typeface="Roboto"/>
                <a:cs typeface="Roboto"/>
                <a:sym typeface="Roboto"/>
              </a:rPr>
              <a:t> to </a:t>
            </a:r>
            <a:r>
              <a:rPr lang="da-DK" sz="1200" dirty="0" err="1">
                <a:latin typeface="Roboto"/>
                <a:ea typeface="Roboto"/>
                <a:cs typeface="Roboto"/>
                <a:sym typeface="Roboto"/>
              </a:rPr>
              <a:t>be</a:t>
            </a:r>
            <a:r>
              <a:rPr lang="da-DK" sz="1200" dirty="0">
                <a:latin typeface="Roboto"/>
                <a:ea typeface="Roboto"/>
                <a:cs typeface="Roboto"/>
                <a:sym typeface="Roboto"/>
              </a:rPr>
              <a:t> </a:t>
            </a:r>
            <a:r>
              <a:rPr lang="da-DK" sz="1200" dirty="0" err="1">
                <a:latin typeface="Roboto"/>
                <a:ea typeface="Roboto"/>
                <a:cs typeface="Roboto"/>
                <a:sym typeface="Roboto"/>
              </a:rPr>
              <a:t>downwards</a:t>
            </a:r>
            <a:r>
              <a:rPr lang="da-DK" sz="1200" dirty="0">
                <a:latin typeface="Roboto"/>
                <a:ea typeface="Roboto"/>
                <a:cs typeface="Roboto"/>
                <a:sym typeface="Roboto"/>
              </a:rPr>
              <a:t>. </a:t>
            </a:r>
            <a:r>
              <a:rPr lang="da-DK" sz="1200" dirty="0" err="1">
                <a:latin typeface="Roboto"/>
                <a:ea typeface="Roboto"/>
                <a:cs typeface="Roboto"/>
                <a:sym typeface="Roboto"/>
              </a:rPr>
              <a:t>Which</a:t>
            </a:r>
            <a:r>
              <a:rPr lang="da-DK" sz="1200" dirty="0">
                <a:latin typeface="Roboto"/>
                <a:ea typeface="Roboto"/>
                <a:cs typeface="Roboto"/>
                <a:sym typeface="Roboto"/>
              </a:rPr>
              <a:t> </a:t>
            </a:r>
            <a:r>
              <a:rPr lang="da-DK" sz="1200" dirty="0" err="1">
                <a:latin typeface="Roboto"/>
                <a:ea typeface="Roboto"/>
                <a:cs typeface="Roboto"/>
                <a:sym typeface="Roboto"/>
              </a:rPr>
              <a:t>means</a:t>
            </a:r>
            <a:r>
              <a:rPr lang="da-DK" sz="1200" dirty="0">
                <a:latin typeface="Roboto"/>
                <a:ea typeface="Roboto"/>
                <a:cs typeface="Roboto"/>
                <a:sym typeface="Roboto"/>
              </a:rPr>
              <a:t> </a:t>
            </a:r>
            <a:r>
              <a:rPr lang="da-DK" sz="1200" dirty="0" err="1">
                <a:latin typeface="Roboto"/>
                <a:ea typeface="Roboto"/>
                <a:cs typeface="Roboto"/>
                <a:sym typeface="Roboto"/>
              </a:rPr>
              <a:t>that</a:t>
            </a:r>
            <a:r>
              <a:rPr lang="da-DK" sz="1200" dirty="0">
                <a:latin typeface="Roboto"/>
                <a:ea typeface="Roboto"/>
                <a:cs typeface="Roboto"/>
                <a:sym typeface="Roboto"/>
              </a:rPr>
              <a:t> </a:t>
            </a:r>
            <a:r>
              <a:rPr lang="da-DK" sz="1200" dirty="0" err="1">
                <a:latin typeface="Roboto"/>
                <a:ea typeface="Roboto"/>
                <a:cs typeface="Roboto"/>
                <a:sym typeface="Roboto"/>
              </a:rPr>
              <a:t>we</a:t>
            </a:r>
            <a:r>
              <a:rPr lang="da-DK" sz="1200" dirty="0">
                <a:latin typeface="Roboto"/>
                <a:ea typeface="Roboto"/>
                <a:cs typeface="Roboto"/>
                <a:sym typeface="Roboto"/>
              </a:rPr>
              <a:t> have </a:t>
            </a:r>
            <a:r>
              <a:rPr lang="da-DK" sz="1200" dirty="0" err="1">
                <a:latin typeface="Roboto"/>
                <a:ea typeface="Roboto"/>
                <a:cs typeface="Roboto"/>
                <a:sym typeface="Roboto"/>
              </a:rPr>
              <a:t>fever</a:t>
            </a:r>
            <a:r>
              <a:rPr lang="da-DK" sz="1200" dirty="0">
                <a:latin typeface="Roboto"/>
                <a:ea typeface="Roboto"/>
                <a:cs typeface="Roboto"/>
                <a:sym typeface="Roboto"/>
              </a:rPr>
              <a:t> </a:t>
            </a:r>
            <a:r>
              <a:rPr lang="da-DK" sz="1200" dirty="0" err="1">
                <a:latin typeface="Roboto"/>
                <a:ea typeface="Roboto"/>
                <a:cs typeface="Roboto"/>
                <a:sym typeface="Roboto"/>
              </a:rPr>
              <a:t>cancellations</a:t>
            </a:r>
            <a:r>
              <a:rPr lang="da-DK" sz="1200" dirty="0">
                <a:latin typeface="Roboto"/>
                <a:ea typeface="Roboto"/>
                <a:cs typeface="Roboto"/>
                <a:sym typeface="Roboto"/>
              </a:rPr>
              <a:t> as time passes.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108476084"/>
              </p:ext>
            </p:extLst>
          </p:nvPr>
        </p:nvGraphicFramePr>
        <p:xfrm>
          <a:off x="177975" y="2763365"/>
          <a:ext cx="4920900" cy="2087507"/>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340161">
                <a:tc>
                  <a:txBody>
                    <a:bodyPr/>
                    <a:lstStyle/>
                    <a:p>
                      <a:pPr marL="0" lvl="0" indent="0" algn="ctr" rtl="0">
                        <a:spcBef>
                          <a:spcPts val="0"/>
                        </a:spcBef>
                        <a:spcAft>
                          <a:spcPts val="0"/>
                        </a:spcAft>
                        <a:buNone/>
                      </a:pPr>
                      <a:r>
                        <a:rPr lang="da-DK" sz="1000" b="1" dirty="0">
                          <a:solidFill>
                            <a:srgbClr val="FFFFFF"/>
                          </a:solidFill>
                        </a:rPr>
                        <a:t>m</a:t>
                      </a:r>
                      <a:r>
                        <a:rPr lang="en" sz="1000" b="1" dirty="0" err="1">
                          <a:solidFill>
                            <a:srgbClr val="FFFFFF"/>
                          </a:solidFill>
                        </a:rPr>
                        <a:t>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s</a:t>
                      </a:r>
                      <a:r>
                        <a:rPr lang="en" sz="1000" b="1" dirty="0" err="1">
                          <a:solidFill>
                            <a:srgbClr val="FFFFFF"/>
                          </a:solidFill>
                        </a:rPr>
                        <a:t>egment</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c</a:t>
                      </a:r>
                      <a:r>
                        <a:rPr lang="en" sz="1000" b="1" dirty="0" err="1">
                          <a:solidFill>
                            <a:srgbClr val="FFFFFF"/>
                          </a:solidFill>
                        </a:rPr>
                        <a:t>hurn_rate_segment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262875">
                <a:tc>
                  <a:txBody>
                    <a:bodyPr/>
                    <a:lstStyle/>
                    <a:p>
                      <a:pPr algn="ctr"/>
                      <a:r>
                        <a:rPr lang="da-DK" sz="1100" dirty="0">
                          <a:solidFill>
                            <a:srgbClr val="646466"/>
                          </a:solidFill>
                          <a:effectLst/>
                        </a:rPr>
                        <a:t>2017-01-01</a:t>
                      </a:r>
                    </a:p>
                  </a:txBody>
                  <a:tcPr anchor="ctr"/>
                </a:tc>
                <a:tc>
                  <a:txBody>
                    <a:bodyPr/>
                    <a:lstStyle/>
                    <a:p>
                      <a:pPr algn="ctr"/>
                      <a:r>
                        <a:rPr lang="da-DK" sz="1100" dirty="0">
                          <a:solidFill>
                            <a:srgbClr val="646466"/>
                          </a:solidFill>
                          <a:effectLst/>
                        </a:rPr>
                        <a:t>30</a:t>
                      </a:r>
                    </a:p>
                  </a:txBody>
                  <a:tcPr anchor="ctr"/>
                </a:tc>
                <a:tc>
                  <a:txBody>
                    <a:bodyPr/>
                    <a:lstStyle/>
                    <a:p>
                      <a:pPr algn="ctr"/>
                      <a:r>
                        <a:rPr lang="da-DK" sz="1100">
                          <a:solidFill>
                            <a:srgbClr val="646466"/>
                          </a:solidFill>
                          <a:effectLst/>
                        </a:rPr>
                        <a:t>0.0756013745704467</a:t>
                      </a:r>
                    </a:p>
                  </a:txBody>
                  <a:tcPr anchor="ctr"/>
                </a:tc>
                <a:extLst>
                  <a:ext uri="{0D108BD9-81ED-4DB2-BD59-A6C34878D82A}">
                    <a16:rowId xmlns:a16="http://schemas.microsoft.com/office/drawing/2014/main" val="10001"/>
                  </a:ext>
                </a:extLst>
              </a:tr>
              <a:tr h="262875">
                <a:tc>
                  <a:txBody>
                    <a:bodyPr/>
                    <a:lstStyle/>
                    <a:p>
                      <a:pPr algn="ctr"/>
                      <a:r>
                        <a:rPr lang="da-DK" sz="1100">
                          <a:solidFill>
                            <a:srgbClr val="646466"/>
                          </a:solidFill>
                          <a:effectLst/>
                        </a:rPr>
                        <a:t>2017-01-01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a:solidFill>
                            <a:srgbClr val="646466"/>
                          </a:solidFill>
                          <a:effectLst/>
                        </a:rPr>
                        <a:t>0.251798561151079</a:t>
                      </a:r>
                    </a:p>
                  </a:txBody>
                  <a:tcPr anchor="ctr"/>
                </a:tc>
                <a:extLst>
                  <a:ext uri="{0D108BD9-81ED-4DB2-BD59-A6C34878D82A}">
                    <a16:rowId xmlns:a16="http://schemas.microsoft.com/office/drawing/2014/main" val="10002"/>
                  </a:ext>
                </a:extLst>
              </a:tr>
              <a:tr h="262875">
                <a:tc>
                  <a:txBody>
                    <a:bodyPr/>
                    <a:lstStyle/>
                    <a:p>
                      <a:pPr algn="ctr"/>
                      <a:r>
                        <a:rPr lang="da-DK" sz="1100">
                          <a:solidFill>
                            <a:srgbClr val="646466"/>
                          </a:solidFill>
                          <a:effectLst/>
                        </a:rPr>
                        <a:t>2017-02-01</a:t>
                      </a:r>
                    </a:p>
                  </a:txBody>
                  <a:tcPr anchor="ctr"/>
                </a:tc>
                <a:tc>
                  <a:txBody>
                    <a:bodyPr/>
                    <a:lstStyle/>
                    <a:p>
                      <a:pPr algn="ctr"/>
                      <a:r>
                        <a:rPr lang="da-DK" sz="1100" dirty="0">
                          <a:solidFill>
                            <a:srgbClr val="646466"/>
                          </a:solidFill>
                          <a:effectLst/>
                        </a:rPr>
                        <a:t>30</a:t>
                      </a:r>
                    </a:p>
                  </a:txBody>
                  <a:tcPr anchor="ctr"/>
                </a:tc>
                <a:tc>
                  <a:txBody>
                    <a:bodyPr/>
                    <a:lstStyle/>
                    <a:p>
                      <a:pPr algn="ctr"/>
                      <a:r>
                        <a:rPr lang="da-DK" sz="1100">
                          <a:solidFill>
                            <a:srgbClr val="646466"/>
                          </a:solidFill>
                          <a:effectLst/>
                        </a:rPr>
                        <a:t>0.0733590733590734</a:t>
                      </a:r>
                    </a:p>
                  </a:txBody>
                  <a:tcPr anchor="ctr"/>
                </a:tc>
                <a:extLst>
                  <a:ext uri="{0D108BD9-81ED-4DB2-BD59-A6C34878D82A}">
                    <a16:rowId xmlns:a16="http://schemas.microsoft.com/office/drawing/2014/main" val="10003"/>
                  </a:ext>
                </a:extLst>
              </a:tr>
              <a:tr h="262875">
                <a:tc>
                  <a:txBody>
                    <a:bodyPr/>
                    <a:lstStyle/>
                    <a:p>
                      <a:pPr algn="ctr"/>
                      <a:r>
                        <a:rPr lang="da-DK" sz="1100">
                          <a:solidFill>
                            <a:srgbClr val="646466"/>
                          </a:solidFill>
                          <a:effectLst/>
                        </a:rPr>
                        <a:t>2017-02-01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dirty="0">
                          <a:solidFill>
                            <a:srgbClr val="646466"/>
                          </a:solidFill>
                          <a:effectLst/>
                        </a:rPr>
                        <a:t>0.32034632034632</a:t>
                      </a:r>
                    </a:p>
                  </a:txBody>
                  <a:tcPr anchor="ctr"/>
                </a:tc>
                <a:extLst>
                  <a:ext uri="{0D108BD9-81ED-4DB2-BD59-A6C34878D82A}">
                    <a16:rowId xmlns:a16="http://schemas.microsoft.com/office/drawing/2014/main" val="10004"/>
                  </a:ext>
                </a:extLst>
              </a:tr>
              <a:tr h="432971">
                <a:tc>
                  <a:txBody>
                    <a:bodyPr/>
                    <a:lstStyle/>
                    <a:p>
                      <a:pPr algn="ctr"/>
                      <a:r>
                        <a:rPr lang="da-DK" sz="1100">
                          <a:solidFill>
                            <a:srgbClr val="646466"/>
                          </a:solidFill>
                          <a:effectLst/>
                        </a:rPr>
                        <a:t>2017-03-01</a:t>
                      </a:r>
                    </a:p>
                  </a:txBody>
                  <a:tcPr anchor="ctr"/>
                </a:tc>
                <a:tc>
                  <a:txBody>
                    <a:bodyPr/>
                    <a:lstStyle/>
                    <a:p>
                      <a:pPr algn="ctr"/>
                      <a:r>
                        <a:rPr lang="da-DK" sz="1100">
                          <a:solidFill>
                            <a:srgbClr val="646466"/>
                          </a:solidFill>
                          <a:effectLst/>
                        </a:rPr>
                        <a:t>30</a:t>
                      </a:r>
                    </a:p>
                  </a:txBody>
                  <a:tcPr anchor="ctr"/>
                </a:tc>
                <a:tc>
                  <a:txBody>
                    <a:bodyPr/>
                    <a:lstStyle/>
                    <a:p>
                      <a:pPr algn="ctr"/>
                      <a:r>
                        <a:rPr lang="da-DK" sz="1100" dirty="0">
                          <a:solidFill>
                            <a:srgbClr val="646466"/>
                          </a:solidFill>
                          <a:effectLst/>
                        </a:rPr>
                        <a:t>0.00279329608938547</a:t>
                      </a:r>
                    </a:p>
                  </a:txBody>
                  <a:tcPr anchor="ctr"/>
                </a:tc>
                <a:extLst>
                  <a:ext uri="{0D108BD9-81ED-4DB2-BD59-A6C34878D82A}">
                    <a16:rowId xmlns:a16="http://schemas.microsoft.com/office/drawing/2014/main" val="2751088353"/>
                  </a:ext>
                </a:extLst>
              </a:tr>
              <a:tr h="262875">
                <a:tc>
                  <a:txBody>
                    <a:bodyPr/>
                    <a:lstStyle/>
                    <a:p>
                      <a:pPr algn="ctr"/>
                      <a:r>
                        <a:rPr lang="da-DK" sz="1100">
                          <a:solidFill>
                            <a:srgbClr val="646466"/>
                          </a:solidFill>
                          <a:effectLst/>
                        </a:rPr>
                        <a:t>2017-03-01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dirty="0">
                          <a:solidFill>
                            <a:srgbClr val="646466"/>
                          </a:solidFill>
                          <a:effectLst/>
                        </a:rPr>
                        <a:t>0.0188323917137476</a:t>
                      </a:r>
                    </a:p>
                  </a:txBody>
                  <a:tcPr anchor="ctr"/>
                </a:tc>
                <a:extLst>
                  <a:ext uri="{0D108BD9-81ED-4DB2-BD59-A6C34878D82A}">
                    <a16:rowId xmlns:a16="http://schemas.microsoft.com/office/drawing/2014/main" val="324761813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Compare the </a:t>
            </a:r>
            <a:r>
              <a:rPr lang="en" sz="4800" dirty="0" err="1">
                <a:solidFill>
                  <a:schemeClr val="lt1"/>
                </a:solidFill>
                <a:latin typeface="Roboto Black"/>
                <a:ea typeface="Roboto Black"/>
                <a:cs typeface="Roboto Black"/>
                <a:sym typeface="Roboto Black"/>
              </a:rPr>
              <a:t>ch</a:t>
            </a:r>
            <a:r>
              <a:rPr lang="da-DK" sz="4800" dirty="0">
                <a:solidFill>
                  <a:schemeClr val="lt1"/>
                </a:solidFill>
                <a:latin typeface="Roboto Black"/>
                <a:ea typeface="Roboto Black"/>
                <a:cs typeface="Roboto Black"/>
                <a:sym typeface="Roboto Black"/>
              </a:rPr>
              <a:t>ur</a:t>
            </a:r>
            <a:r>
              <a:rPr lang="en" sz="4800" dirty="0">
                <a:solidFill>
                  <a:schemeClr val="lt1"/>
                </a:solidFill>
                <a:latin typeface="Roboto Black"/>
                <a:ea typeface="Roboto Black"/>
                <a:cs typeface="Roboto Black"/>
                <a:sym typeface="Roboto Black"/>
              </a:rPr>
              <a:t>n rates between user segments</a:t>
            </a:r>
            <a:endParaRPr dirty="0"/>
          </a:p>
        </p:txBody>
      </p:sp>
    </p:spTree>
    <p:extLst>
      <p:ext uri="{BB962C8B-B14F-4D97-AF65-F5344CB8AC3E}">
        <p14:creationId xmlns:p14="http://schemas.microsoft.com/office/powerpoint/2010/main" val="252061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 Compare the churn rates between user segments</a:t>
            </a:r>
            <a:endParaRPr sz="2400" b="1" dirty="0">
              <a:solidFill>
                <a:srgbClr val="295269"/>
              </a:solidFill>
              <a:latin typeface="Roboto"/>
              <a:ea typeface="Roboto"/>
              <a:cs typeface="Roboto"/>
              <a:sym typeface="Roboto"/>
            </a:endParaRPr>
          </a:p>
        </p:txBody>
      </p:sp>
      <p:sp>
        <p:nvSpPr>
          <p:cNvPr id="316" name="Shape 316"/>
          <p:cNvSpPr txBox="1"/>
          <p:nvPr/>
        </p:nvSpPr>
        <p:spPr>
          <a:xfrm>
            <a:off x="311700" y="1201325"/>
            <a:ext cx="8520600" cy="15600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lvl="0" indent="-304800" rtl="0">
              <a:lnSpc>
                <a:spcPct val="115000"/>
              </a:lnSpc>
              <a:spcBef>
                <a:spcPts val="0"/>
              </a:spcBef>
              <a:spcAft>
                <a:spcPts val="0"/>
              </a:spcAft>
              <a:buSzPts val="1200"/>
              <a:buFont typeface="Roboto"/>
              <a:buChar char="●"/>
            </a:pPr>
            <a:r>
              <a:rPr lang="da-DK" sz="1200" dirty="0" err="1">
                <a:latin typeface="Roboto"/>
                <a:ea typeface="Roboto"/>
                <a:cs typeface="Roboto"/>
                <a:sym typeface="Roboto"/>
              </a:rPr>
              <a:t>Which</a:t>
            </a:r>
            <a:r>
              <a:rPr lang="da-DK" sz="1200" dirty="0">
                <a:latin typeface="Roboto"/>
                <a:ea typeface="Roboto"/>
                <a:cs typeface="Roboto"/>
                <a:sym typeface="Roboto"/>
              </a:rPr>
              <a:t> segment of users </a:t>
            </a:r>
            <a:r>
              <a:rPr lang="da-DK" sz="1200" dirty="0" err="1">
                <a:latin typeface="Roboto"/>
                <a:ea typeface="Roboto"/>
                <a:cs typeface="Roboto"/>
                <a:sym typeface="Roboto"/>
              </a:rPr>
              <a:t>should</a:t>
            </a:r>
            <a:r>
              <a:rPr lang="da-DK" sz="1200" dirty="0">
                <a:latin typeface="Roboto"/>
                <a:ea typeface="Roboto"/>
                <a:cs typeface="Roboto"/>
                <a:sym typeface="Roboto"/>
              </a:rPr>
              <a:t> the </a:t>
            </a:r>
            <a:r>
              <a:rPr lang="da-DK" sz="1200" dirty="0" err="1">
                <a:latin typeface="Roboto"/>
                <a:ea typeface="Roboto"/>
                <a:cs typeface="Roboto"/>
                <a:sym typeface="Roboto"/>
              </a:rPr>
              <a:t>company</a:t>
            </a:r>
            <a:r>
              <a:rPr lang="da-DK" sz="1200" dirty="0">
                <a:latin typeface="Roboto"/>
                <a:ea typeface="Roboto"/>
                <a:cs typeface="Roboto"/>
                <a:sym typeface="Roboto"/>
              </a:rPr>
              <a:t> </a:t>
            </a:r>
            <a:r>
              <a:rPr lang="da-DK" sz="1200" dirty="0" err="1">
                <a:latin typeface="Roboto"/>
                <a:ea typeface="Roboto"/>
                <a:cs typeface="Roboto"/>
                <a:sym typeface="Roboto"/>
              </a:rPr>
              <a:t>focus</a:t>
            </a:r>
            <a:r>
              <a:rPr lang="da-DK" sz="1200" dirty="0">
                <a:latin typeface="Roboto"/>
                <a:ea typeface="Roboto"/>
                <a:cs typeface="Roboto"/>
                <a:sym typeface="Roboto"/>
              </a:rPr>
              <a:t> on </a:t>
            </a:r>
            <a:r>
              <a:rPr lang="da-DK" sz="1200" dirty="0" err="1">
                <a:latin typeface="Roboto"/>
                <a:ea typeface="Roboto"/>
                <a:cs typeface="Roboto"/>
                <a:sym typeface="Roboto"/>
              </a:rPr>
              <a:t>expanding</a:t>
            </a:r>
            <a:r>
              <a:rPr lang="da-DK" sz="1200" dirty="0">
                <a:latin typeface="Roboto"/>
                <a:ea typeface="Roboto"/>
                <a:cs typeface="Roboto"/>
                <a:sym typeface="Roboto"/>
              </a:rPr>
              <a:t>?</a:t>
            </a:r>
          </a:p>
          <a:p>
            <a:pPr marL="152400" lvl="0" rtl="0">
              <a:lnSpc>
                <a:spcPct val="115000"/>
              </a:lnSpc>
              <a:spcBef>
                <a:spcPts val="0"/>
              </a:spcBef>
              <a:spcAft>
                <a:spcPts val="0"/>
              </a:spcAft>
              <a:buSzPts val="1200"/>
            </a:pPr>
            <a:r>
              <a:rPr lang="en-GB" sz="1200" dirty="0">
                <a:latin typeface="Roboto"/>
                <a:ea typeface="Roboto"/>
                <a:cs typeface="Roboto"/>
                <a:sym typeface="Roboto"/>
              </a:rPr>
              <a:t>As we can see on the table below from earlier we can see that segment 30 has a lower overall churn rate. This tells us that we should probably focus on segment 30 users more and potentially get rid of segment 87. If 87 was Facebook ads and segment 30 was Google ads. </a:t>
            </a:r>
          </a:p>
          <a:p>
            <a:pPr marL="152400" lvl="0" rtl="0">
              <a:lnSpc>
                <a:spcPct val="115000"/>
              </a:lnSpc>
              <a:spcBef>
                <a:spcPts val="0"/>
              </a:spcBef>
              <a:spcAft>
                <a:spcPts val="0"/>
              </a:spcAft>
              <a:buSzPts val="1200"/>
            </a:pPr>
            <a:endParaRPr lang="en-GB" sz="1200" dirty="0">
              <a:latin typeface="Roboto"/>
              <a:ea typeface="Roboto"/>
              <a:cs typeface="Roboto"/>
              <a:sym typeface="Roboto"/>
            </a:endParaRPr>
          </a:p>
          <a:p>
            <a:pPr marL="152400" lvl="0" rtl="0">
              <a:lnSpc>
                <a:spcPct val="115000"/>
              </a:lnSpc>
              <a:spcBef>
                <a:spcPts val="0"/>
              </a:spcBef>
              <a:spcAft>
                <a:spcPts val="0"/>
              </a:spcAft>
              <a:buSzPts val="1200"/>
            </a:pPr>
            <a:r>
              <a:rPr lang="en-GB" sz="1200" dirty="0">
                <a:latin typeface="Roboto"/>
                <a:ea typeface="Roboto"/>
                <a:cs typeface="Roboto"/>
                <a:sym typeface="Roboto"/>
              </a:rPr>
              <a:t>We should probably either change our advertisement strategy on segment 87 or we should focus on primarily advertising via Google. Since our users from Google have a lower churn rate on than the ones from Facebook. At least in this case.</a:t>
            </a:r>
          </a:p>
          <a:p>
            <a:pPr marL="0" lvl="0" indent="0" rtl="0">
              <a:lnSpc>
                <a:spcPct val="115000"/>
              </a:lnSpc>
              <a:spcBef>
                <a:spcPts val="0"/>
              </a:spcBef>
              <a:spcAft>
                <a:spcPts val="0"/>
              </a:spcAft>
              <a:buClr>
                <a:schemeClr val="dk1"/>
              </a:buClr>
              <a:buSzPts val="1100"/>
              <a:buFont typeface="Arial"/>
              <a:buNone/>
            </a:pPr>
            <a:endParaRPr lang="da-DK"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da-DK" sz="1200" dirty="0">
              <a:latin typeface="Roboto"/>
              <a:ea typeface="Roboto"/>
              <a:cs typeface="Roboto"/>
              <a:sym typeface="Roboto"/>
            </a:endParaRPr>
          </a:p>
        </p:txBody>
      </p:sp>
      <p:graphicFrame>
        <p:nvGraphicFramePr>
          <p:cNvPr id="2" name="Tabel 1">
            <a:extLst>
              <a:ext uri="{FF2B5EF4-FFF2-40B4-BE49-F238E27FC236}">
                <a16:creationId xmlns:a16="http://schemas.microsoft.com/office/drawing/2014/main" id="{9459E59E-8408-6597-CEF5-FAD2F174BD2A}"/>
              </a:ext>
            </a:extLst>
          </p:cNvPr>
          <p:cNvGraphicFramePr>
            <a:graphicFrameLocks noGrp="1"/>
          </p:cNvGraphicFramePr>
          <p:nvPr>
            <p:extLst>
              <p:ext uri="{D42A27DB-BD31-4B8C-83A1-F6EECF244321}">
                <p14:modId xmlns:p14="http://schemas.microsoft.com/office/powerpoint/2010/main" val="1710637158"/>
              </p:ext>
            </p:extLst>
          </p:nvPr>
        </p:nvGraphicFramePr>
        <p:xfrm>
          <a:off x="311700" y="2961145"/>
          <a:ext cx="8520600" cy="1889730"/>
        </p:xfrm>
        <a:graphic>
          <a:graphicData uri="http://schemas.openxmlformats.org/drawingml/2006/table">
            <a:tbl>
              <a:tblPr>
                <a:noFill/>
                <a:tableStyleId>{8628B589-4659-4227-9C68-565DD4A46BFE}</a:tableStyleId>
              </a:tblPr>
              <a:tblGrid>
                <a:gridCol w="2526882">
                  <a:extLst>
                    <a:ext uri="{9D8B030D-6E8A-4147-A177-3AD203B41FA5}">
                      <a16:colId xmlns:a16="http://schemas.microsoft.com/office/drawing/2014/main" val="1677588783"/>
                    </a:ext>
                  </a:extLst>
                </a:gridCol>
                <a:gridCol w="3235678">
                  <a:extLst>
                    <a:ext uri="{9D8B030D-6E8A-4147-A177-3AD203B41FA5}">
                      <a16:colId xmlns:a16="http://schemas.microsoft.com/office/drawing/2014/main" val="2527699291"/>
                    </a:ext>
                  </a:extLst>
                </a:gridCol>
                <a:gridCol w="2758040">
                  <a:extLst>
                    <a:ext uri="{9D8B030D-6E8A-4147-A177-3AD203B41FA5}">
                      <a16:colId xmlns:a16="http://schemas.microsoft.com/office/drawing/2014/main" val="433812097"/>
                    </a:ext>
                  </a:extLst>
                </a:gridCol>
              </a:tblGrid>
              <a:tr h="283208">
                <a:tc>
                  <a:txBody>
                    <a:bodyPr/>
                    <a:lstStyle/>
                    <a:p>
                      <a:pPr marL="0" lvl="0" indent="0" algn="ctr" rtl="0">
                        <a:spcBef>
                          <a:spcPts val="0"/>
                        </a:spcBef>
                        <a:spcAft>
                          <a:spcPts val="0"/>
                        </a:spcAft>
                        <a:buNone/>
                      </a:pPr>
                      <a:r>
                        <a:rPr lang="da-DK" sz="1000" b="1" dirty="0">
                          <a:solidFill>
                            <a:srgbClr val="FFFFFF"/>
                          </a:solidFill>
                        </a:rPr>
                        <a:t>m</a:t>
                      </a:r>
                      <a:r>
                        <a:rPr lang="en" sz="1000" b="1" dirty="0" err="1">
                          <a:solidFill>
                            <a:srgbClr val="FFFFFF"/>
                          </a:solidFill>
                        </a:rPr>
                        <a:t>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s</a:t>
                      </a:r>
                      <a:r>
                        <a:rPr lang="en" sz="1000" b="1" dirty="0" err="1">
                          <a:solidFill>
                            <a:srgbClr val="FFFFFF"/>
                          </a:solidFill>
                        </a:rPr>
                        <a:t>egment</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c</a:t>
                      </a:r>
                      <a:r>
                        <a:rPr lang="en" sz="1000" b="1" dirty="0" err="1">
                          <a:solidFill>
                            <a:srgbClr val="FFFFFF"/>
                          </a:solidFill>
                        </a:rPr>
                        <a:t>hurn_rate_segment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2956219783"/>
                  </a:ext>
                </a:extLst>
              </a:tr>
              <a:tr h="218862">
                <a:tc>
                  <a:txBody>
                    <a:bodyPr/>
                    <a:lstStyle/>
                    <a:p>
                      <a:pPr algn="ctr"/>
                      <a:r>
                        <a:rPr lang="da-DK" sz="1100" dirty="0">
                          <a:solidFill>
                            <a:srgbClr val="646466"/>
                          </a:solidFill>
                          <a:effectLst/>
                        </a:rPr>
                        <a:t>2017-01-01</a:t>
                      </a:r>
                    </a:p>
                  </a:txBody>
                  <a:tcPr anchor="ctr"/>
                </a:tc>
                <a:tc>
                  <a:txBody>
                    <a:bodyPr/>
                    <a:lstStyle/>
                    <a:p>
                      <a:pPr algn="ctr"/>
                      <a:r>
                        <a:rPr lang="da-DK" sz="1100" dirty="0">
                          <a:solidFill>
                            <a:srgbClr val="646466"/>
                          </a:solidFill>
                          <a:effectLst/>
                        </a:rPr>
                        <a:t>30</a:t>
                      </a:r>
                    </a:p>
                  </a:txBody>
                  <a:tcPr anchor="ctr"/>
                </a:tc>
                <a:tc>
                  <a:txBody>
                    <a:bodyPr/>
                    <a:lstStyle/>
                    <a:p>
                      <a:pPr algn="ctr"/>
                      <a:r>
                        <a:rPr lang="da-DK" sz="1100">
                          <a:solidFill>
                            <a:srgbClr val="646466"/>
                          </a:solidFill>
                          <a:effectLst/>
                        </a:rPr>
                        <a:t>0.0756013745704467</a:t>
                      </a:r>
                    </a:p>
                  </a:txBody>
                  <a:tcPr anchor="ctr"/>
                </a:tc>
                <a:extLst>
                  <a:ext uri="{0D108BD9-81ED-4DB2-BD59-A6C34878D82A}">
                    <a16:rowId xmlns:a16="http://schemas.microsoft.com/office/drawing/2014/main" val="1423605442"/>
                  </a:ext>
                </a:extLst>
              </a:tr>
              <a:tr h="218862">
                <a:tc>
                  <a:txBody>
                    <a:bodyPr/>
                    <a:lstStyle/>
                    <a:p>
                      <a:pPr algn="ctr"/>
                      <a:r>
                        <a:rPr lang="da-DK" sz="1100">
                          <a:solidFill>
                            <a:srgbClr val="646466"/>
                          </a:solidFill>
                          <a:effectLst/>
                        </a:rPr>
                        <a:t>2017-01-01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a:solidFill>
                            <a:srgbClr val="646466"/>
                          </a:solidFill>
                          <a:effectLst/>
                        </a:rPr>
                        <a:t>0.251798561151079</a:t>
                      </a:r>
                    </a:p>
                  </a:txBody>
                  <a:tcPr anchor="ctr"/>
                </a:tc>
                <a:extLst>
                  <a:ext uri="{0D108BD9-81ED-4DB2-BD59-A6C34878D82A}">
                    <a16:rowId xmlns:a16="http://schemas.microsoft.com/office/drawing/2014/main" val="1867029458"/>
                  </a:ext>
                </a:extLst>
              </a:tr>
              <a:tr h="218862">
                <a:tc>
                  <a:txBody>
                    <a:bodyPr/>
                    <a:lstStyle/>
                    <a:p>
                      <a:pPr algn="ctr"/>
                      <a:r>
                        <a:rPr lang="da-DK" sz="1100">
                          <a:solidFill>
                            <a:srgbClr val="646466"/>
                          </a:solidFill>
                          <a:effectLst/>
                        </a:rPr>
                        <a:t>2017-02-01</a:t>
                      </a:r>
                    </a:p>
                  </a:txBody>
                  <a:tcPr anchor="ctr"/>
                </a:tc>
                <a:tc>
                  <a:txBody>
                    <a:bodyPr/>
                    <a:lstStyle/>
                    <a:p>
                      <a:pPr algn="ctr"/>
                      <a:r>
                        <a:rPr lang="da-DK" sz="1100" dirty="0">
                          <a:solidFill>
                            <a:srgbClr val="646466"/>
                          </a:solidFill>
                          <a:effectLst/>
                        </a:rPr>
                        <a:t>30</a:t>
                      </a:r>
                    </a:p>
                  </a:txBody>
                  <a:tcPr anchor="ctr"/>
                </a:tc>
                <a:tc>
                  <a:txBody>
                    <a:bodyPr/>
                    <a:lstStyle/>
                    <a:p>
                      <a:pPr algn="ctr"/>
                      <a:r>
                        <a:rPr lang="da-DK" sz="1100" dirty="0">
                          <a:solidFill>
                            <a:srgbClr val="646466"/>
                          </a:solidFill>
                          <a:effectLst/>
                        </a:rPr>
                        <a:t>0.0733590733590734</a:t>
                      </a:r>
                    </a:p>
                  </a:txBody>
                  <a:tcPr anchor="ctr"/>
                </a:tc>
                <a:extLst>
                  <a:ext uri="{0D108BD9-81ED-4DB2-BD59-A6C34878D82A}">
                    <a16:rowId xmlns:a16="http://schemas.microsoft.com/office/drawing/2014/main" val="3649705209"/>
                  </a:ext>
                </a:extLst>
              </a:tr>
              <a:tr h="218862">
                <a:tc>
                  <a:txBody>
                    <a:bodyPr/>
                    <a:lstStyle/>
                    <a:p>
                      <a:pPr algn="ctr"/>
                      <a:r>
                        <a:rPr lang="da-DK" sz="1100">
                          <a:solidFill>
                            <a:srgbClr val="646466"/>
                          </a:solidFill>
                          <a:effectLst/>
                        </a:rPr>
                        <a:t>2017-02-01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dirty="0">
                          <a:solidFill>
                            <a:srgbClr val="646466"/>
                          </a:solidFill>
                          <a:effectLst/>
                        </a:rPr>
                        <a:t>0.32034632034632</a:t>
                      </a:r>
                    </a:p>
                  </a:txBody>
                  <a:tcPr anchor="ctr"/>
                </a:tc>
                <a:extLst>
                  <a:ext uri="{0D108BD9-81ED-4DB2-BD59-A6C34878D82A}">
                    <a16:rowId xmlns:a16="http://schemas.microsoft.com/office/drawing/2014/main" val="2666020938"/>
                  </a:ext>
                </a:extLst>
              </a:tr>
              <a:tr h="218862">
                <a:tc>
                  <a:txBody>
                    <a:bodyPr/>
                    <a:lstStyle/>
                    <a:p>
                      <a:pPr algn="ctr"/>
                      <a:r>
                        <a:rPr lang="da-DK" sz="1100">
                          <a:solidFill>
                            <a:srgbClr val="646466"/>
                          </a:solidFill>
                          <a:effectLst/>
                        </a:rPr>
                        <a:t>2017-03-01</a:t>
                      </a:r>
                    </a:p>
                  </a:txBody>
                  <a:tcPr anchor="ctr"/>
                </a:tc>
                <a:tc>
                  <a:txBody>
                    <a:bodyPr/>
                    <a:lstStyle/>
                    <a:p>
                      <a:pPr algn="ctr"/>
                      <a:r>
                        <a:rPr lang="da-DK" sz="1100" dirty="0">
                          <a:solidFill>
                            <a:srgbClr val="646466"/>
                          </a:solidFill>
                          <a:effectLst/>
                        </a:rPr>
                        <a:t>30</a:t>
                      </a:r>
                    </a:p>
                  </a:txBody>
                  <a:tcPr anchor="ctr"/>
                </a:tc>
                <a:tc>
                  <a:txBody>
                    <a:bodyPr/>
                    <a:lstStyle/>
                    <a:p>
                      <a:pPr algn="ctr"/>
                      <a:r>
                        <a:rPr lang="da-DK" sz="1100" dirty="0">
                          <a:solidFill>
                            <a:srgbClr val="646466"/>
                          </a:solidFill>
                          <a:effectLst/>
                        </a:rPr>
                        <a:t>0.00279329608938547</a:t>
                      </a:r>
                    </a:p>
                  </a:txBody>
                  <a:tcPr anchor="ctr"/>
                </a:tc>
                <a:extLst>
                  <a:ext uri="{0D108BD9-81ED-4DB2-BD59-A6C34878D82A}">
                    <a16:rowId xmlns:a16="http://schemas.microsoft.com/office/drawing/2014/main" val="1815303205"/>
                  </a:ext>
                </a:extLst>
              </a:tr>
              <a:tr h="218862">
                <a:tc>
                  <a:txBody>
                    <a:bodyPr/>
                    <a:lstStyle/>
                    <a:p>
                      <a:pPr algn="ctr"/>
                      <a:r>
                        <a:rPr lang="da-DK" sz="1100">
                          <a:solidFill>
                            <a:srgbClr val="646466"/>
                          </a:solidFill>
                          <a:effectLst/>
                        </a:rPr>
                        <a:t>2017-03-01</a:t>
                      </a:r>
                    </a:p>
                  </a:txBody>
                  <a:tcPr anchor="ctr"/>
                </a:tc>
                <a:tc>
                  <a:txBody>
                    <a:bodyPr/>
                    <a:lstStyle/>
                    <a:p>
                      <a:pPr algn="ctr"/>
                      <a:r>
                        <a:rPr lang="da-DK" sz="1100" dirty="0">
                          <a:solidFill>
                            <a:srgbClr val="646466"/>
                          </a:solidFill>
                          <a:effectLst/>
                        </a:rPr>
                        <a:t>87</a:t>
                      </a:r>
                    </a:p>
                  </a:txBody>
                  <a:tcPr anchor="ctr"/>
                </a:tc>
                <a:tc>
                  <a:txBody>
                    <a:bodyPr/>
                    <a:lstStyle/>
                    <a:p>
                      <a:pPr algn="ctr"/>
                      <a:r>
                        <a:rPr lang="da-DK" sz="1100" dirty="0">
                          <a:solidFill>
                            <a:srgbClr val="646466"/>
                          </a:solidFill>
                          <a:effectLst/>
                        </a:rPr>
                        <a:t>0.0188323917137476</a:t>
                      </a:r>
                    </a:p>
                  </a:txBody>
                  <a:tcPr anchor="ctr"/>
                </a:tc>
                <a:extLst>
                  <a:ext uri="{0D108BD9-81ED-4DB2-BD59-A6C34878D82A}">
                    <a16:rowId xmlns:a16="http://schemas.microsoft.com/office/drawing/2014/main" val="329730003"/>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675</Words>
  <Application>Microsoft Macintosh PowerPoint</Application>
  <PresentationFormat>Skærmshow (16:9)</PresentationFormat>
  <Paragraphs>104</Paragraphs>
  <Slides>8</Slides>
  <Notes>8</Notes>
  <HiddenSlides>0</HiddenSlides>
  <MMClips>0</MMClips>
  <ScaleCrop>false</ScaleCrop>
  <HeadingPairs>
    <vt:vector size="6" baseType="variant">
      <vt:variant>
        <vt:lpstr>Benyttede skrifttyper</vt:lpstr>
      </vt:variant>
      <vt:variant>
        <vt:i4>6</vt:i4>
      </vt:variant>
      <vt:variant>
        <vt:lpstr>Tema</vt:lpstr>
      </vt:variant>
      <vt:variant>
        <vt:i4>3</vt:i4>
      </vt:variant>
      <vt:variant>
        <vt:lpstr>Slidetitler</vt:lpstr>
      </vt:variant>
      <vt:variant>
        <vt:i4>8</vt:i4>
      </vt:variant>
    </vt:vector>
  </HeadingPairs>
  <TitlesOfParts>
    <vt:vector size="17" baseType="lpstr">
      <vt:lpstr>Roboto Thin</vt:lpstr>
      <vt:lpstr>Courier New</vt:lpstr>
      <vt:lpstr>Arial</vt:lpstr>
      <vt:lpstr>Dosis</vt:lpstr>
      <vt:lpstr>Roboto Black</vt:lpstr>
      <vt:lpstr>Roboto</vt:lpstr>
      <vt:lpstr>Simple Light</vt:lpstr>
      <vt:lpstr>Simple Light</vt:lpstr>
      <vt:lpstr>Simple Light</vt:lpstr>
      <vt:lpstr>PowerPoint-præsentation</vt:lpstr>
      <vt:lpstr>Example Table of Contents</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Jens Raunstrup</cp:lastModifiedBy>
  <cp:revision>16</cp:revision>
  <dcterms:modified xsi:type="dcterms:W3CDTF">2023-04-12T07:42:04Z</dcterms:modified>
</cp:coreProperties>
</file>